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62" r:id="rId3"/>
    <p:sldId id="263" r:id="rId4"/>
    <p:sldId id="260" r:id="rId5"/>
    <p:sldId id="264" r:id="rId6"/>
    <p:sldId id="265" r:id="rId7"/>
    <p:sldId id="267" r:id="rId8"/>
    <p:sldId id="290" r:id="rId9"/>
    <p:sldId id="287" r:id="rId10"/>
    <p:sldId id="270" r:id="rId11"/>
    <p:sldId id="269" r:id="rId12"/>
    <p:sldId id="266" r:id="rId13"/>
    <p:sldId id="271" r:id="rId14"/>
    <p:sldId id="272" r:id="rId15"/>
    <p:sldId id="273" r:id="rId16"/>
    <p:sldId id="274" r:id="rId17"/>
    <p:sldId id="275" r:id="rId18"/>
    <p:sldId id="288" r:id="rId19"/>
    <p:sldId id="277" r:id="rId20"/>
    <p:sldId id="28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0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48F4A-D2F9-414D-B98F-F3E85496DA22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30B13-58E4-4E28-9F97-A44D2709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8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 এর এই স্লাইড টি জনাব রাশেদ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রায়হান স্যারের প্রতি উৎসর্গ করলাম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30B13-58E4-4E28-9F97-A44D2709C6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বাটন গুলো অন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অফ  উভয় কাজ করবে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30B13-58E4-4E28-9F97-A44D2709C6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28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 অনেক শুভেচ্ছা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DC42-8156-44D2-BFE1-BF604DF1EF82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Hossain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5105400" cy="4572000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34413" y="0"/>
            <a:ext cx="9144000" cy="6858000"/>
          </a:xfrm>
          <a:prstGeom prst="frame">
            <a:avLst>
              <a:gd name="adj1" fmla="val 712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457200" cy="457200"/>
            <a:chOff x="0" y="-76200"/>
            <a:chExt cx="609600" cy="533400"/>
          </a:xfrm>
        </p:grpSpPr>
        <p:sp>
          <p:nvSpPr>
            <p:cNvPr id="13" name="Oval 12"/>
            <p:cNvSpPr/>
            <p:nvPr/>
          </p:nvSpPr>
          <p:spPr>
            <a:xfrm>
              <a:off x="0" y="-76200"/>
              <a:ext cx="609600" cy="5334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30628" y="-15587"/>
              <a:ext cx="304800" cy="33943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17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94167 2.22222E-6 L 0.94167 0.93889 L -3.33333E-6 0.93889 L -3.33333E-6 2.22222E-6 Z " pathEditMode="relative" rAng="0" ptsTypes="FFFFF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83" y="4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066800" cy="11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8600"/>
            <a:ext cx="77724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228600"/>
            <a:ext cx="38862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গঠনঃ 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5240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১০ এপ্রিল গঠিত হয় অস্থায়ী সরকার যা মুজিবনগর সরকার নামে পরিচিত।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0386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১৭ই এপ্রিল মেহেরপুর জেলার (বর্তমানে  মুজিবনগর উপজেলা) বৈদ্যনাথতলা গ্রামের আম বাগানে এই সরকার শপথ গ্রহন করে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10000" r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066800" cy="11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71800" y="533400"/>
            <a:ext cx="27432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5400" y="1828800"/>
            <a:ext cx="3273357" cy="3832086"/>
            <a:chOff x="4800600" y="1828800"/>
            <a:chExt cx="3730557" cy="4289286"/>
          </a:xfrm>
        </p:grpSpPr>
        <p:sp>
          <p:nvSpPr>
            <p:cNvPr id="7" name="Rectangle 6"/>
            <p:cNvSpPr/>
            <p:nvPr/>
          </p:nvSpPr>
          <p:spPr>
            <a:xfrm>
              <a:off x="4835799" y="5410200"/>
              <a:ext cx="3695358" cy="70788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বঙ্গবন্ধু </a:t>
              </a:r>
              <a:r>
                <a:rPr lang="bn-BD" sz="22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শেখ মুজিবুর রহমানকে </a:t>
              </a:r>
              <a:r>
                <a:rPr lang="bn-BD" sz="20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রাষ্ট্রপতি</a:t>
              </a:r>
            </a:p>
            <a:p>
              <a:pPr algn="ctr"/>
              <a:r>
                <a:rPr lang="bn-BD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(পদাধিকার বলে সশস্ত্র ও মুক্তিযুদ্ধের সর্বাধিনায়ক)</a:t>
              </a:r>
              <a:endPara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828800"/>
              <a:ext cx="3237339" cy="35676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9" name="Rectangle 8"/>
          <p:cNvSpPr/>
          <p:nvPr/>
        </p:nvSpPr>
        <p:spPr>
          <a:xfrm>
            <a:off x="752562" y="2159008"/>
            <a:ext cx="1818001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রাষ্ট্রপতি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5638" y="2669213"/>
            <a:ext cx="1845708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উপ-রাষ্ট্রপতি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5639" y="3161048"/>
            <a:ext cx="1845710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প্রধানমন্ত্রী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7786" y="2002523"/>
            <a:ext cx="2209800" cy="1959877"/>
          </a:xfrm>
          <a:prstGeom prst="roundRect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105400" y="1828800"/>
            <a:ext cx="3200400" cy="4419600"/>
            <a:chOff x="1905000" y="914400"/>
            <a:chExt cx="3429000" cy="42991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914400"/>
              <a:ext cx="3429000" cy="34533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1960961" y="4228667"/>
              <a:ext cx="3373039" cy="98488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2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সৈয়দ নজরুল ইসলামকে </a:t>
              </a:r>
              <a:r>
                <a:rPr lang="bn-BD" sz="2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উপ-রাষ্ট্রপতি</a:t>
              </a:r>
            </a:p>
            <a:p>
              <a:pPr algn="ctr"/>
              <a:r>
                <a:rPr lang="bn-BD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IN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শেখ মুজিবর রহমানের অনুপস্থিতিতে </a:t>
              </a:r>
              <a:r>
                <a:rPr lang="bn-BD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অস্থায়ী </a:t>
              </a:r>
            </a:p>
            <a:p>
              <a:pPr algn="ctr"/>
              <a:r>
                <a:rPr lang="bn-BD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রাষ্টপতি, সশস্ত্র ও মুক্তিযুদ্ধের সর্বাধিনায়ক)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00600" y="1676400"/>
            <a:ext cx="3733800" cy="4724400"/>
            <a:chOff x="-2895600" y="1371600"/>
            <a:chExt cx="3377848" cy="4333220"/>
          </a:xfrm>
        </p:grpSpPr>
        <p:sp>
          <p:nvSpPr>
            <p:cNvPr id="17" name="Rectangle 16"/>
            <p:cNvSpPr/>
            <p:nvPr/>
          </p:nvSpPr>
          <p:spPr>
            <a:xfrm>
              <a:off x="-2895600" y="5181600"/>
              <a:ext cx="3377848" cy="52322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n-BD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তাজ উদ্দিন আহমদ প্রধানমন্ত্রী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752">
              <a:off x="-2715830" y="1371600"/>
              <a:ext cx="3157459" cy="38100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3352800" cy="180975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28600" y="59436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বাটনগুলো অফ অন সিষ্টেমে কাজ করবে 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2000" r="-9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1834" y="381000"/>
            <a:ext cx="3935693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মুক্তিবাহিনী গঠন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19600" y="1752600"/>
            <a:ext cx="4568879" cy="4572000"/>
            <a:chOff x="4419600" y="1752600"/>
            <a:chExt cx="4568879" cy="4572000"/>
          </a:xfrm>
        </p:grpSpPr>
        <p:pic>
          <p:nvPicPr>
            <p:cNvPr id="5" name="Picture 4" descr="http://ciu.somewherein.net/ciu/image/71756/xlarge/?token_id=540769cfca03cef7f84119bb8a1b908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864" y="1752600"/>
              <a:ext cx="2983563" cy="35430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19600" y="5370493"/>
              <a:ext cx="4568879" cy="954107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lvl="8" algn="ctr"/>
              <a:r>
                <a:rPr lang="bn-BD" sz="280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মুক্তিবাহিনীর প্রধান সেনাপতি </a:t>
              </a:r>
            </a:p>
            <a:p>
              <a:pPr marL="0" lvl="8" algn="ctr"/>
              <a:r>
                <a:rPr lang="bn-BD" sz="280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নিযুক্ত হন কর্নেল আতাউল গনি ওসমানী </a:t>
              </a:r>
              <a:endParaRPr lang="en-US" sz="28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1676400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১১ই জুলাই গঠন করা হয় মুক্তিবাহিনী । মুক্তিযুদ্ধ পরিচালনার সুবিধার  জন্য এসময় সারা বাংলাদেশকে ১১টি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ভাগ করা হয়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10000" r="-9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066800" cy="11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3945194" y="228600"/>
            <a:ext cx="5181600" cy="6324600"/>
            <a:chOff x="3810000" y="152400"/>
            <a:chExt cx="5181600" cy="655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52400"/>
              <a:ext cx="5181600" cy="6553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086600" y="304800"/>
              <a:ext cx="1676400" cy="10772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মুক্তিযুদ্ধের সেক্টরসমুহ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8229600" y="4419600"/>
            <a:ext cx="381000" cy="3810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28194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সেক্টর-১; </a:t>
            </a:r>
          </a:p>
          <a:p>
            <a:r>
              <a:rPr lang="bn-BD" sz="2800" b="1" dirty="0" smtClean="0"/>
              <a:t>চট্টগ্রাম,পার্বত্য চট্টগ্রাম এবং ফেনি নদী পর্যন্ত।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676400"/>
            <a:ext cx="281940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সেক্টর-২; </a:t>
            </a:r>
          </a:p>
          <a:p>
            <a:r>
              <a:rPr lang="bn-BD" sz="2800" b="1" dirty="0" smtClean="0"/>
              <a:t>নোয়াখালী ,কুমিল্লা,আখাউড়া ,ভৈরব এবংঢাকা ও ফরিদপুর জেলার অংশ বিশেষ।  পর্যন্ত। 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6629400" y="34290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২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676400"/>
            <a:ext cx="281940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সেক্টর-৩;  </a:t>
            </a:r>
          </a:p>
          <a:p>
            <a:r>
              <a:rPr lang="bn-BD" sz="2800" b="1" dirty="0" smtClean="0"/>
              <a:t>আখাউড়া,ভৈরব রেল লাইন থেকে পূর্ব দিকে কুমিল্লা জেলা ,হবিগঞ্জ,কিশোরগঞ্জ ও ঢাকা জেলার অংশবিশেষপর্যন্ত। 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6629400" y="2514600"/>
            <a:ext cx="381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/>
              <a:t>৩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752600"/>
            <a:ext cx="2819400" cy="3293209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</a:rPr>
              <a:t>সেক্টর-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BD" sz="2800" b="1" dirty="0" smtClean="0"/>
              <a:t>;  </a:t>
            </a:r>
          </a:p>
          <a:p>
            <a:r>
              <a:rPr lang="bn-BD" sz="2800" b="1" dirty="0" smtClean="0"/>
              <a:t>সিলেট জেলার পূর্বাঞ্চল,খোয়াই, শায়েস্তাগঞ্জ রেললাইন থেকে পূর্বওউত্তর দিকে ডাইউকি সড়ক । </a:t>
            </a:r>
            <a:endParaRPr lang="en-US" sz="2800" b="1" dirty="0"/>
          </a:p>
        </p:txBody>
      </p:sp>
      <p:sp>
        <p:nvSpPr>
          <p:cNvPr id="4" name="Oval 3"/>
          <p:cNvSpPr/>
          <p:nvPr/>
        </p:nvSpPr>
        <p:spPr>
          <a:xfrm>
            <a:off x="7924800" y="2133600"/>
            <a:ext cx="381000" cy="4572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৪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1371600"/>
            <a:ext cx="2819400" cy="49552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সেক্টর-৫ ;  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 জেলার পশ্চিম এলাকা এবং সিলেট ডাইউকি সড়ক থেকে সুনামগঞ্জ এবং বৃহত্তর ময়মনসিংহের সীমান্তবর্তী অঞ্চল।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24800" y="1752600"/>
            <a:ext cx="533400" cy="304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</a:rPr>
              <a:t>৫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659791"/>
            <a:ext cx="2819400" cy="3293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সেক্টর-৬ ;  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 রংপুর জেলা ও ঠাকুর গাও (ব্রহ্মপুত্রনদের তীরবর্তী অঞ্চল ব্যতীত ) 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76800" y="914400"/>
            <a:ext cx="381000" cy="4572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</a:rPr>
              <a:t>৬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295400"/>
            <a:ext cx="2819400" cy="49552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সেক্টর-৭ ;  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 রাজশাহী,ঠাকুরগাও ছাড়া দিনাজপুরের অবশিষ্ট অংশ এবং ব্রহ্মনদের তীরবর্তী অঞ্চল ব্যতীত সমগ্র পাবনা ও বগুরা জেলা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3000" y="2057400"/>
            <a:ext cx="381000" cy="5334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</a:rPr>
              <a:t>৭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81600" y="3505200"/>
            <a:ext cx="533400" cy="4572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CC00"/>
                </a:solidFill>
              </a:rPr>
              <a:t>৮</a:t>
            </a:r>
            <a:endParaRPr lang="en-US" sz="3600" b="1" dirty="0">
              <a:solidFill>
                <a:srgbClr val="FFCC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371600"/>
            <a:ext cx="2819400" cy="495520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সেক্টর-৮ ;  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 কুস্টিয়া ও যশোর জেলা । ফরিদপুরের অংশ বিশেষ ও দৌলতপুর সাতক্ষীরা সড়ক পর্যন্ত খুলনা জেলার এলাকা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286000"/>
            <a:ext cx="2819400" cy="3847207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সেক্টর-৯ ;  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 দৌলতপুর সড়কসহ খুলনা জেলার সমগ্র দক্ষিণাঞ্চল এবং বৃহত্তর বরিশাল ও পটুয়াখালী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62600" y="4495800"/>
            <a:ext cx="381000" cy="533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৯</a:t>
            </a:r>
            <a:endParaRPr lang="en-US" sz="4400" b="1" dirty="0"/>
          </a:p>
        </p:txBody>
      </p:sp>
      <p:sp>
        <p:nvSpPr>
          <p:cNvPr id="26" name="Oval 25"/>
          <p:cNvSpPr/>
          <p:nvPr/>
        </p:nvSpPr>
        <p:spPr>
          <a:xfrm>
            <a:off x="7162800" y="4876800"/>
            <a:ext cx="762000" cy="4572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CC00"/>
                </a:solidFill>
              </a:rPr>
              <a:t>১০</a:t>
            </a:r>
            <a:endParaRPr lang="en-US" sz="2400" b="1" dirty="0">
              <a:solidFill>
                <a:srgbClr val="FFCC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2057400"/>
            <a:ext cx="2819400" cy="27392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সেক্টর-১০  ;  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নৌপথ ও সমুদ্র  উপকূলীয় অঞ্চল,চত্তগ্রাম ও চালনা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77000" y="1905000"/>
            <a:ext cx="6858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</a:rPr>
              <a:t>১১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1676400"/>
            <a:ext cx="2819400" cy="415498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</a:rPr>
              <a:t>সেক্টর-১১ </a:t>
            </a:r>
            <a:r>
              <a:rPr lang="bn-BD" sz="2800" b="1" dirty="0" smtClean="0"/>
              <a:t> </a:t>
            </a:r>
          </a:p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 ব্যতীত সমগ্র ময়মনসিংহ অঞ্চল।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xit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9" grpId="2" animBg="1"/>
      <p:bldP spid="19" grpId="3" animBg="1"/>
      <p:bldP spid="22" grpId="2" animBg="1"/>
      <p:bldP spid="22" grpId="3" animBg="1"/>
      <p:bldP spid="23" grpId="0" animBg="1"/>
      <p:bldP spid="23" grpId="1" animBg="1"/>
      <p:bldP spid="27" grpId="2" animBg="1"/>
      <p:bldP spid="27" grpId="3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066800" cy="11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8600"/>
            <a:ext cx="77724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1371600"/>
            <a:ext cx="2895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ব্রিগ্রেড ফোর্স  ৩টি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3400" y="2438400"/>
            <a:ext cx="8077200" cy="3352800"/>
            <a:chOff x="838200" y="2362200"/>
            <a:chExt cx="8077200" cy="3352800"/>
          </a:xfrm>
        </p:grpSpPr>
        <p:sp>
          <p:nvSpPr>
            <p:cNvPr id="10" name="Rectangle 9"/>
            <p:cNvSpPr/>
            <p:nvPr/>
          </p:nvSpPr>
          <p:spPr>
            <a:xfrm>
              <a:off x="838200" y="2438400"/>
              <a:ext cx="8077200" cy="327660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418" y="2743200"/>
              <a:ext cx="2278685" cy="2133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2819400"/>
              <a:ext cx="1905000" cy="2133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27" t="27606" b="13683"/>
            <a:stretch/>
          </p:blipFill>
          <p:spPr>
            <a:xfrm>
              <a:off x="1143000" y="2895600"/>
              <a:ext cx="1803778" cy="21213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sp>
          <p:nvSpPr>
            <p:cNvPr id="11" name="Rectangle 10"/>
            <p:cNvSpPr/>
            <p:nvPr/>
          </p:nvSpPr>
          <p:spPr>
            <a:xfrm>
              <a:off x="914400" y="5105400"/>
              <a:ext cx="2362200" cy="381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মেজর জিয়াউর রহমান 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9000" y="5105400"/>
              <a:ext cx="2590800" cy="381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মেজর কে এম শফিউল্লা 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24600" y="5029200"/>
              <a:ext cx="2362200" cy="381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মেজর খালেদ মোশারফ  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43000" y="2514600"/>
              <a:ext cx="1752600" cy="381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‘জেড ফোর্স’ 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62400" y="2438400"/>
              <a:ext cx="1752600" cy="381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‘এস  ফোর্স’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77000" y="2362200"/>
              <a:ext cx="1524000" cy="381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‘কে  ফোর্স’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66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1000" r="-9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066800" cy="11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981200"/>
            <a:ext cx="8077200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 সামরিক অফিসার ও সৈন্যদের নিয়ে গঠিত ছিল মুক্তিবাহিনীর নিয়মিত বাহিনী। একে বলা হতো ‘মুক্তিফৌজ’।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276600"/>
            <a:ext cx="8077200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অভ্যন্তরে গড়ে উঠে নানা আঞ্চলিক বাহিনী তাদের মধ্যে  কাদেরিয়া বাহিনী, মায়া বাহিনী উল্লেখযোগ্য।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800600"/>
            <a:ext cx="80772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গেরিলা আক্রমন ও সম্মুখ যুদ্ধ ছিল যুদ্ধের প্রধান যুদ্ধ কৌশল 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যুদ্ধের নয় মাস মুক্তিবাহিনীর নির্ভীক সদস্যরা অদম্য প্রতিরোধ ও আক্রমণ গড়ে তোলে ।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066800" cy="11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324600" y="304800"/>
            <a:ext cx="2514600" cy="14478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53200" y="498763"/>
            <a:ext cx="2057400" cy="10945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828800"/>
            <a:ext cx="8077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ভাষা আন্দোলন হয়েছিল কত সালে? </a:t>
            </a:r>
          </a:p>
        </p:txBody>
      </p:sp>
      <p:sp>
        <p:nvSpPr>
          <p:cNvPr id="9" name="Multiply 8"/>
          <p:cNvSpPr/>
          <p:nvPr/>
        </p:nvSpPr>
        <p:spPr>
          <a:xfrm>
            <a:off x="75393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 rot="14014148">
            <a:off x="7836954" y="5721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4191000"/>
            <a:ext cx="31242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১৯৬৬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648200" y="4191000"/>
            <a:ext cx="2743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১৯৯০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33400" y="5791200"/>
            <a:ext cx="30480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১৯৭১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5791200"/>
            <a:ext cx="2743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১৯৫২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6096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8055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52600" y="3352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066800" cy="11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8600"/>
            <a:ext cx="77724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304800"/>
            <a:ext cx="43434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52400" y="1295400"/>
            <a:ext cx="1600200" cy="1295400"/>
          </a:xfrm>
          <a:prstGeom prst="downArrowCallout">
            <a:avLst>
              <a:gd name="adj1" fmla="val 30910"/>
              <a:gd name="adj2" fmla="val 20589"/>
              <a:gd name="adj3" fmla="val 25000"/>
              <a:gd name="adj4" fmla="val 64977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228600"/>
            <a:ext cx="1" cy="6324600"/>
          </a:xfrm>
          <a:prstGeom prst="line">
            <a:avLst/>
          </a:prstGeom>
          <a:ln w="57150" cmpd="tri">
            <a:solidFill>
              <a:srgbClr val="002060"/>
            </a:solidFill>
            <a:prstDash val="lg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371600"/>
            <a:ext cx="137021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দেখার জন্য নিচে ক্লিক করি 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820180"/>
            <a:ext cx="9144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-১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51113" y="1752600"/>
            <a:ext cx="5973580" cy="3485805"/>
            <a:chOff x="2438400" y="1752600"/>
            <a:chExt cx="5973580" cy="3485805"/>
          </a:xfrm>
        </p:grpSpPr>
        <p:sp>
          <p:nvSpPr>
            <p:cNvPr id="12" name="Rectangle 11"/>
            <p:cNvSpPr/>
            <p:nvPr/>
          </p:nvSpPr>
          <p:spPr>
            <a:xfrm>
              <a:off x="2682888" y="1752600"/>
              <a:ext cx="49505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>
                  <a:latin typeface="NikoshBAN" pitchFamily="2" charset="0"/>
                  <a:cs typeface="NikoshBAN" pitchFamily="2" charset="0"/>
                </a:rPr>
                <a:t>১।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মুক্তিযুদ্ধের সময় বাংলাদেশকে </a:t>
              </a:r>
            </a:p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কতটি সেক্টরে ভাগ করা হয়েছে ? </a:t>
              </a:r>
              <a:endParaRPr lang="bn-BD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79925" y="3212175"/>
              <a:ext cx="2772469" cy="584775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ক.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৯ টি ।   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9511" y="3200401"/>
              <a:ext cx="2772469" cy="584775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১০টি। 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37811" y="4653630"/>
              <a:ext cx="2772469" cy="58477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ঘ. 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 টি ।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4646193"/>
              <a:ext cx="2772469" cy="58477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 .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১১ টি । 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43000" y="3820180"/>
            <a:ext cx="762000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514600" y="4191000"/>
            <a:ext cx="1180407" cy="947651"/>
          </a:xfrm>
          <a:custGeom>
            <a:avLst/>
            <a:gdLst>
              <a:gd name="connsiteX0" fmla="*/ 0 w 1180407"/>
              <a:gd name="connsiteY0" fmla="*/ 665018 h 947651"/>
              <a:gd name="connsiteX1" fmla="*/ 365760 w 1180407"/>
              <a:gd name="connsiteY1" fmla="*/ 947651 h 947651"/>
              <a:gd name="connsiteX2" fmla="*/ 914400 w 1180407"/>
              <a:gd name="connsiteY2" fmla="*/ 0 h 947651"/>
              <a:gd name="connsiteX3" fmla="*/ 1180407 w 1180407"/>
              <a:gd name="connsiteY3" fmla="*/ 33251 h 947651"/>
              <a:gd name="connsiteX4" fmla="*/ 1180407 w 1180407"/>
              <a:gd name="connsiteY4" fmla="*/ 33251 h 947651"/>
              <a:gd name="connsiteX5" fmla="*/ 1180407 w 1180407"/>
              <a:gd name="connsiteY5" fmla="*/ 33251 h 94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0407" h="947651">
                <a:moveTo>
                  <a:pt x="0" y="665018"/>
                </a:moveTo>
                <a:lnTo>
                  <a:pt x="365760" y="947651"/>
                </a:lnTo>
                <a:lnTo>
                  <a:pt x="914400" y="0"/>
                </a:lnTo>
                <a:lnTo>
                  <a:pt x="1180407" y="33251"/>
                </a:lnTo>
                <a:lnTo>
                  <a:pt x="1180407" y="33251"/>
                </a:lnTo>
                <a:lnTo>
                  <a:pt x="1180407" y="33251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152400"/>
            <a:ext cx="2233304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smtClean="0">
                <a:ln w="11430"/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spc="150" dirty="0" smtClean="0">
                <a:ln w="11430"/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 পাঠ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7042" y="1828800"/>
            <a:ext cx="226215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en-US" sz="3200" b="1" spc="150" dirty="0" smtClean="0">
                <a:ln w="11430"/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000" b="1" spc="150" dirty="0" smtClean="0">
              <a:ln w="11430"/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631359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সাথে সংযোগ স্থাপন</a:t>
            </a:r>
            <a:r>
              <a:rPr lang="bn-BD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animated-boo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570208"/>
            <a:ext cx="3108960" cy="1375351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066800" cy="11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8600"/>
            <a:ext cx="77724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355937"/>
            <a:ext cx="3505200" cy="8632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Deflate">
              <a:avLst>
                <a:gd name="adj" fmla="val 10566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6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1295400"/>
            <a:ext cx="19812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133600"/>
            <a:ext cx="8153400" cy="990600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 নাও, তোমাদের এক একটা দল ,এক একটা সেক্টর । এবার নিজ সেক্টর এলাকার নাম লেখ।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581400"/>
            <a:ext cx="838200" cy="6096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 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3505200"/>
            <a:ext cx="1143000" cy="838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4800600"/>
            <a:ext cx="1447800" cy="838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সেক্টর১১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4876800"/>
            <a:ext cx="1524000" cy="838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১০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5800" y="4876800"/>
            <a:ext cx="1219200" cy="914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3600" y="4800600"/>
            <a:ext cx="1143000" cy="914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1400" y="4800600"/>
            <a:ext cx="1066800" cy="838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1800" y="3581400"/>
            <a:ext cx="1143000" cy="762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৬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600" y="3581400"/>
            <a:ext cx="1295400" cy="762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4800" y="3581400"/>
            <a:ext cx="838200" cy="838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1800" y="3505200"/>
            <a:ext cx="914400" cy="838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4636" y="572125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449286"/>
            <a:ext cx="787037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 আলী হোসেন</a:t>
            </a:r>
            <a:endParaRPr lang="bn-BD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en-US" sz="36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মোবাইল-০১৭৪২৯৯৭৪৩২,ইমেইল-aliictbrahm@gmail.com</a:t>
            </a:r>
            <a:endParaRPr lang="bn-BD" sz="36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চরকাশিম নগর</a:t>
            </a:r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 সরকারি প্রাথমিক বিদ্যালয়। </a:t>
            </a:r>
          </a:p>
          <a:p>
            <a:pPr algn="ctr"/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বেলাব,</a:t>
            </a:r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E291-C6AB-46B1-B8CF-7BCD72A22CB6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Hossain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-34413" y="0"/>
            <a:ext cx="9144000" cy="6858000"/>
          </a:xfrm>
          <a:prstGeom prst="frame">
            <a:avLst>
              <a:gd name="adj1" fmla="val 712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533400" cy="457200"/>
            <a:chOff x="0" y="76200"/>
            <a:chExt cx="457200" cy="381000"/>
          </a:xfrm>
        </p:grpSpPr>
        <p:sp>
          <p:nvSpPr>
            <p:cNvPr id="10" name="Oval 9"/>
            <p:cNvSpPr/>
            <p:nvPr/>
          </p:nvSpPr>
          <p:spPr>
            <a:xfrm>
              <a:off x="0" y="76200"/>
              <a:ext cx="457200" cy="3810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7971" y="119495"/>
              <a:ext cx="228600" cy="242454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227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1.11111E-6 L 0.94167 1.11111E-6 L 0.94167 0.92778 L 3.46945E-18 0.92778 L 3.46945E-18 1.11111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83" y="4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467761"/>
            <a:ext cx="77764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বাংলাদেশের মুক্তিযুদ্ধ কিভাবে শুরু হয়েছিল ,</a:t>
            </a:r>
          </a:p>
          <a:p>
            <a:r>
              <a:rPr lang="bn-BD" sz="4000" b="1" smtClean="0">
                <a:latin typeface="NikoshBAN" pitchFamily="2" charset="0"/>
                <a:cs typeface="NikoshBAN" pitchFamily="2" charset="0"/>
              </a:rPr>
              <a:t>তা সংক্ষেপে লেখ।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2781300" cy="257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2907552" cy="2468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304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-Shape 9"/>
          <p:cNvSpPr/>
          <p:nvPr/>
        </p:nvSpPr>
        <p:spPr>
          <a:xfrm>
            <a:off x="1676401" y="1447800"/>
            <a:ext cx="152399" cy="4876800"/>
          </a:xfrm>
          <a:prstGeom prst="corner">
            <a:avLst>
              <a:gd name="adj1" fmla="val 0"/>
              <a:gd name="adj2" fmla="val 5677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066800" cy="11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8600"/>
            <a:ext cx="77724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7086600" cy="13234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008A3E"/>
                    </a:gs>
                    <a:gs pos="50000">
                      <a:srgbClr val="FF0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ভালো থেকো 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rgbClr val="008A3E"/>
                  </a:gs>
                  <a:gs pos="50000">
                    <a:srgbClr val="FF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8229600" cy="13643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“মুক্তিযুদ্ধের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চেতনাকে  লালন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 বুকের ভেতর” 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5" y="1219581"/>
            <a:ext cx="6266935" cy="34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0" y="733961"/>
            <a:ext cx="8305800" cy="5784711"/>
            <a:chOff x="609600" y="733961"/>
            <a:chExt cx="8305800" cy="5784711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733961"/>
              <a:ext cx="5715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</a:t>
              </a: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ঠ পরিচিতিঃ 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00200" y="2209800"/>
              <a:ext cx="7315200" cy="4308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শ্রেণি – ৫ম 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শ্রেণি। </a:t>
              </a:r>
              <a:endPara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সাধার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ণ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পাঠ- ‘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আমাদের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মুক্তিযুদ্ধ 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’</a:t>
              </a:r>
              <a:endParaRPr lang="en-US" sz="44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বিশেষ পাঠঃ ১৯৭১ সালে ...ভয়ে কেঁপে উঠত।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সময়- ৪৫ মিনিট।  </a:t>
              </a:r>
            </a:p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তারিখঃ 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০৮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-৫-২০১৫ইং। </a:t>
              </a:r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7825-8F60-4471-B3AA-4C2D04ACC3AB}" type="datetime1">
              <a:rPr lang="en-US" smtClean="0"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Hossain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-34413" y="0"/>
            <a:ext cx="9144000" cy="6858000"/>
          </a:xfrm>
          <a:prstGeom prst="frame">
            <a:avLst>
              <a:gd name="adj1" fmla="val 712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533400" cy="457200"/>
            <a:chOff x="0" y="0"/>
            <a:chExt cx="533400" cy="457200"/>
          </a:xfrm>
        </p:grpSpPr>
        <p:sp>
          <p:nvSpPr>
            <p:cNvPr id="9" name="Oval 8"/>
            <p:cNvSpPr/>
            <p:nvPr/>
          </p:nvSpPr>
          <p:spPr>
            <a:xfrm>
              <a:off x="0" y="0"/>
              <a:ext cx="533400" cy="4572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14300" y="51954"/>
              <a:ext cx="266700" cy="290945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241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94583 -3.33333E-6 L 0.94583 0.92223 L 3.33333E-6 0.92223 L 3.33333E-6 -3.33333E-6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92" y="4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2000" r="-9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4187313" cy="50316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prstTxWarp prst="textDeflateTop">
              <a:avLst>
                <a:gd name="adj" fmla="val 21041"/>
              </a:avLst>
            </a:prstTxWarp>
            <a:spAutoFit/>
          </a:bodyPr>
          <a:lstStyle/>
          <a:p>
            <a:pPr algn="ctr"/>
            <a:r>
              <a:rPr lang="bn-BD" sz="1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যোগ্যতা ও </a:t>
            </a:r>
            <a:r>
              <a:rPr lang="en-US" sz="1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1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153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 hangingPunct="0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 যোগ্যতাঃ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gyw³hy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‡×i BwZnvm Rvbv I Gi †PZbvq †`k‡cÖg I RvZxqZv‡ev‡a DÏxß nIqv|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505200"/>
            <a:ext cx="883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		শিখনফলঃ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মুক্তিযুদ্ধ কবে ও কীভাবে শুরু হয়েছিল তা বলতে  পারবে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2000"/>
                <a:lumOff val="38000"/>
                <a:alpha val="69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914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52400"/>
            <a:ext cx="47244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দেখে উত্তর দাওঃ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" y="9832"/>
            <a:ext cx="1201994" cy="1251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4800" y="6211669"/>
            <a:ext cx="8534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১৯৫২ সালের ভাষা আন্দোলনে আমাদের স্বাধীনতার বীজ বপন 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0500" y="1092200"/>
            <a:ext cx="8953500" cy="5156200"/>
            <a:chOff x="190500" y="850900"/>
            <a:chExt cx="8953500" cy="5156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" y="850900"/>
              <a:ext cx="8763000" cy="5156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139" y="914400"/>
              <a:ext cx="3951861" cy="2971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2947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066800" cy="11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8600"/>
            <a:ext cx="777240" cy="609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90800" y="1316665"/>
            <a:ext cx="4191000" cy="3712535"/>
            <a:chOff x="2438400" y="1143000"/>
            <a:chExt cx="4191000" cy="37125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143000"/>
              <a:ext cx="4191000" cy="371253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14600" y="2971800"/>
              <a:ext cx="4038600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১৯৬৬ সালের ৬ দফা আন্দোলন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9400" y="152400"/>
            <a:ext cx="47244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দেখে উত্তর দাওঃ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92731"/>
            <a:ext cx="4343400" cy="38689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2200" y="5562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১৯৬৯ এর গণ-অভ্যুন্থান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xit" presetSubtype="32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066800" cy="11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8600"/>
            <a:ext cx="77724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320738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800"/>
            <a:ext cx="328259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19400" y="152400"/>
            <a:ext cx="47244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দেখে উত্তর দাওঃ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1"/>
            <a:ext cx="36576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09600" y="3581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২৫ শে মার্চের রাতে পাকিস্তানিদের  নারকীয় গণহত্যা।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066800" cy="11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8600"/>
            <a:ext cx="77724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457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এসো ভিডিও দেখিঃ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1371600"/>
            <a:ext cx="2362200" cy="2667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1676400"/>
            <a:ext cx="1828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শিক্ষার্থীদের সাথে ভিডিও বিষয়ক আলোচনা।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702609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5" imgW="914400" imgH="792360" progId="Package">
                  <p:embed/>
                </p:oleObj>
              </mc:Choice>
              <mc:Fallback>
                <p:oleObj name="Packager Shell Object" showAsIcon="1" r:id="rId5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1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4000" r="-9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80556"/>
            <a:ext cx="3276600" cy="341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286000" y="304800"/>
            <a:ext cx="3352800" cy="64633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GB" sz="3600" b="1" dirty="0"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364159"/>
            <a:ext cx="4191000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মুক্তিযুদ্ধের ইতিহাস </a:t>
            </a:r>
            <a:endParaRPr lang="en-GB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6782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মহান .........ভয়ে কেঁপে  উঠতো।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700</Words>
  <Application>Microsoft Office PowerPoint</Application>
  <PresentationFormat>On-screen Show (4:3)</PresentationFormat>
  <Paragraphs>145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96</cp:revision>
  <dcterms:created xsi:type="dcterms:W3CDTF">2006-08-16T00:00:00Z</dcterms:created>
  <dcterms:modified xsi:type="dcterms:W3CDTF">2015-07-01T06:59:55Z</dcterms:modified>
</cp:coreProperties>
</file>